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61" r:id="rId4"/>
    <p:sldId id="269" r:id="rId5"/>
    <p:sldId id="265" r:id="rId6"/>
    <p:sldId id="263" r:id="rId7"/>
    <p:sldId id="264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117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B466BB-8C7E-494D-BA75-059C0DE9DEA1}" type="datetimeFigureOut">
              <a:rPr lang="ru-RU" smtClean="0"/>
              <a:pPr/>
              <a:t>08.09.2017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80EB-A398-4A6B-BEA8-9E33BCE110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B466BB-8C7E-494D-BA75-059C0DE9DEA1}" type="datetimeFigureOut">
              <a:rPr lang="ru-RU" smtClean="0"/>
              <a:pPr/>
              <a:t>08.09.2017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80EB-A398-4A6B-BEA8-9E33BCE110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B466BB-8C7E-494D-BA75-059C0DE9DEA1}" type="datetimeFigureOut">
              <a:rPr lang="ru-RU" smtClean="0"/>
              <a:pPr/>
              <a:t>08.09.2017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80EB-A398-4A6B-BEA8-9E33BCE110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B466BB-8C7E-494D-BA75-059C0DE9DEA1}" type="datetimeFigureOut">
              <a:rPr lang="ru-RU" smtClean="0"/>
              <a:pPr/>
              <a:t>08.09.2017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80EB-A398-4A6B-BEA8-9E33BCE110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B466BB-8C7E-494D-BA75-059C0DE9DEA1}" type="datetimeFigureOut">
              <a:rPr lang="ru-RU" smtClean="0"/>
              <a:pPr/>
              <a:t>08.09.2017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80EB-A398-4A6B-BEA8-9E33BCE110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B466BB-8C7E-494D-BA75-059C0DE9DEA1}" type="datetimeFigureOut">
              <a:rPr lang="ru-RU" smtClean="0"/>
              <a:pPr/>
              <a:t>08.09.2017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80EB-A398-4A6B-BEA8-9E33BCE110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B466BB-8C7E-494D-BA75-059C0DE9DEA1}" type="datetimeFigureOut">
              <a:rPr lang="ru-RU" smtClean="0"/>
              <a:pPr/>
              <a:t>08.09.2017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80EB-A398-4A6B-BEA8-9E33BCE110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B466BB-8C7E-494D-BA75-059C0DE9DEA1}" type="datetimeFigureOut">
              <a:rPr lang="ru-RU" smtClean="0"/>
              <a:pPr/>
              <a:t>08.09.2017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80EB-A398-4A6B-BEA8-9E33BCE110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B466BB-8C7E-494D-BA75-059C0DE9DEA1}" type="datetimeFigureOut">
              <a:rPr lang="ru-RU" smtClean="0"/>
              <a:pPr/>
              <a:t>08.09.2017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80EB-A398-4A6B-BEA8-9E33BCE110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B466BB-8C7E-494D-BA75-059C0DE9DEA1}" type="datetimeFigureOut">
              <a:rPr lang="ru-RU" smtClean="0"/>
              <a:pPr/>
              <a:t>08.09.2017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80EB-A398-4A6B-BEA8-9E33BCE110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B466BB-8C7E-494D-BA75-059C0DE9DEA1}" type="datetimeFigureOut">
              <a:rPr lang="ru-RU" smtClean="0"/>
              <a:pPr/>
              <a:t>08.09.2017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80EB-A398-4A6B-BEA8-9E33BCE110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180EB-A398-4A6B-BEA8-9E33BCE1104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80528" y="332656"/>
            <a:ext cx="7951912" cy="1944216"/>
          </a:xfrm>
        </p:spPr>
        <p:txBody>
          <a:bodyPr>
            <a:normAutofit/>
          </a:bodyPr>
          <a:lstStyle/>
          <a:p>
            <a:r>
              <a:rPr lang="ru-RU" sz="3600" b="1" i="1" dirty="0">
                <a:solidFill>
                  <a:schemeClr val="tx2">
                    <a:lumMod val="75000"/>
                  </a:schemeClr>
                </a:solidFill>
              </a:rPr>
              <a:t>Возрастные особенности учащихся 4-го класса</a:t>
            </a: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699792" y="5517232"/>
            <a:ext cx="4392488" cy="1008112"/>
          </a:xfrm>
        </p:spPr>
        <p:txBody>
          <a:bodyPr>
            <a:normAutofit/>
          </a:bodyPr>
          <a:lstStyle/>
          <a:p>
            <a:r>
              <a:rPr lang="ru-RU" sz="18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Педагог-психолог МБОУ «СШ №13»</a:t>
            </a:r>
          </a:p>
          <a:p>
            <a:r>
              <a:rPr lang="ru-RU" sz="18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Егоров Максим Евгеньевич</a:t>
            </a:r>
            <a:endParaRPr lang="ru-RU" sz="1800" b="1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</a:rPr>
              <a:t>Спасибо за внимание!</a:t>
            </a:r>
            <a:endParaRPr lang="ru-RU" sz="36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08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8928992" cy="1512168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tx2">
                    <a:lumMod val="75000"/>
                  </a:schemeClr>
                </a:solidFill>
              </a:rPr>
              <a:t>Каждый родитель желает вырастить своего ребенка здоровым, умным, счастливым и успешным…</a:t>
            </a:r>
            <a:br>
              <a:rPr lang="ru-RU" sz="3600" b="1" i="1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sz="3600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2924944"/>
            <a:ext cx="597666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endParaRPr lang="ru-RU" dirty="0"/>
          </a:p>
          <a:p>
            <a:pPr algn="r">
              <a:spcBef>
                <a:spcPts val="0"/>
              </a:spcBef>
              <a:buNone/>
            </a:pPr>
            <a:endParaRPr lang="ru-RU" dirty="0"/>
          </a:p>
          <a:p>
            <a:pPr algn="r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Знание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возрастных</a:t>
            </a:r>
          </a:p>
          <a:p>
            <a:pPr algn="r">
              <a:spcBef>
                <a:spcPts val="0"/>
              </a:spcBef>
              <a:buNone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 особенностей ребенка, </a:t>
            </a:r>
          </a:p>
          <a:p>
            <a:pPr algn="r">
              <a:spcBef>
                <a:spcPts val="0"/>
              </a:spcBef>
              <a:buNone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поможет понять поступки и</a:t>
            </a:r>
          </a:p>
          <a:p>
            <a:pPr algn="r">
              <a:spcBef>
                <a:spcPts val="0"/>
              </a:spcBef>
              <a:buNone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 поведение ребенка, </a:t>
            </a:r>
          </a:p>
          <a:p>
            <a:pPr algn="r">
              <a:spcBef>
                <a:spcPts val="0"/>
              </a:spcBef>
              <a:buNone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во время помочь справиться </a:t>
            </a:r>
          </a:p>
          <a:p>
            <a:pPr algn="r">
              <a:spcBef>
                <a:spcPts val="0"/>
              </a:spcBef>
              <a:buNone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с трудностями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tx2">
                    <a:lumMod val="75000"/>
                  </a:schemeClr>
                </a:solidFill>
              </a:rPr>
              <a:t>Учебная деятельность.</a:t>
            </a:r>
            <a:endParaRPr lang="ru-RU" sz="36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692696"/>
            <a:ext cx="81369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>
                <a:solidFill>
                  <a:schemeClr val="tx2">
                    <a:lumMod val="75000"/>
                  </a:schemeClr>
                </a:solidFill>
              </a:rPr>
              <a:t>Рубеж 3-4-х 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</a:rPr>
              <a:t>классов  характеризуется </a:t>
            </a:r>
            <a:r>
              <a:rPr lang="ru-RU" sz="2400" i="1" dirty="0">
                <a:solidFill>
                  <a:schemeClr val="tx2">
                    <a:lumMod val="75000"/>
                  </a:schemeClr>
                </a:solidFill>
              </a:rPr>
              <a:t>некоторым снижением интереса к учебе в школе и самому процессу обучения. Это выражается в недовольстве школой в целом и обязательным ее посещением, нежелании выполнять дома учебные задания, в нарушении правил поведения в школе. Такие негативные проявления свойственны многим 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</a:rPr>
              <a:t>ученикам.</a:t>
            </a:r>
          </a:p>
          <a:p>
            <a:endParaRPr lang="ru-RU" sz="2400" i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</a:rPr>
              <a:t>В связи с этим родителям</a:t>
            </a:r>
          </a:p>
          <a:p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</a:rPr>
              <a:t>необходимо контролировать</a:t>
            </a:r>
          </a:p>
          <a:p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</a:rPr>
              <a:t>выполнение домашнего задания, </a:t>
            </a:r>
          </a:p>
          <a:p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</a:rPr>
              <a:t>проявлять заинтересованность</a:t>
            </a:r>
          </a:p>
          <a:p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</a:rPr>
              <a:t>в учебной деятельности</a:t>
            </a:r>
          </a:p>
          <a:p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</a:rPr>
              <a:t>ребенка. Ребенок не осознает, что</a:t>
            </a:r>
          </a:p>
          <a:p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</a:rPr>
              <a:t>учится для себя.</a:t>
            </a:r>
          </a:p>
        </p:txBody>
      </p:sp>
      <p:pic>
        <p:nvPicPr>
          <p:cNvPr id="6" name="Picture 8" descr="http://www.avers-edu.ru/s/school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 rot="21218280">
            <a:off x="5367626" y="3000490"/>
            <a:ext cx="2819904" cy="28199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643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47026" y="1094254"/>
            <a:ext cx="633670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b="1" i="1" dirty="0">
                <a:solidFill>
                  <a:schemeClr val="tx2">
                    <a:lumMod val="75000"/>
                  </a:schemeClr>
                </a:solidFill>
              </a:rPr>
              <a:t>В это время активно </a:t>
            </a:r>
            <a:r>
              <a:rPr lang="ru-RU" sz="2000" b="1" i="1" u="sng" dirty="0">
                <a:solidFill>
                  <a:schemeClr val="tx2">
                    <a:lumMod val="75000"/>
                  </a:schemeClr>
                </a:solidFill>
              </a:rPr>
              <a:t>развивается воля </a:t>
            </a:r>
            <a:r>
              <a:rPr lang="ru-RU" sz="2000" b="1" i="1" dirty="0">
                <a:solidFill>
                  <a:schemeClr val="tx2">
                    <a:lumMod val="75000"/>
                  </a:schemeClr>
                </a:solidFill>
              </a:rPr>
              <a:t>ребенка. Он учится сдерживать свои непосредственные импульсы, учитывать желания других людей. Начинают развиваться произвольные внимание и память. Внимание зависит не только от воли ребенка, но и от его темперамента, и многим детям по-прежнему трудно сохранять сосредоточенность в течение занятий. Устойчивость внимания снижается к концу дня, недели, учебной четверти, после длительных </a:t>
            </a:r>
          </a:p>
          <a:p>
            <a:pPr lvl="0">
              <a:buNone/>
            </a:pPr>
            <a:r>
              <a:rPr lang="ru-RU" sz="2000" b="1" i="1" dirty="0">
                <a:solidFill>
                  <a:schemeClr val="tx2">
                    <a:lumMod val="75000"/>
                  </a:schemeClr>
                </a:solidFill>
              </a:rPr>
              <a:t>    заболеваний. </a:t>
            </a: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lvl="0">
              <a:buNone/>
            </a:pPr>
            <a:endParaRPr lang="ru-RU" sz="2000" b="1" i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buNone/>
            </a:pP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В связи с этим важно, чтобы у ребенка был режим.</a:t>
            </a:r>
            <a:endParaRPr lang="ru-RU" sz="20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53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836712"/>
            <a:ext cx="640871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200" b="1" i="1" dirty="0" smtClean="0">
                <a:solidFill>
                  <a:schemeClr val="tx2">
                    <a:lumMod val="75000"/>
                  </a:schemeClr>
                </a:solidFill>
              </a:rPr>
              <a:t>У детей 10 лет появляются логические рассуждения, т.к. завершается переход от наглядно-образного мышления к словесно-логическому. Но рассуждать абстрактно ребенок ещё не может, ему необходима опора на образы и примеры.</a:t>
            </a:r>
          </a:p>
          <a:p>
            <a:pPr>
              <a:buNone/>
            </a:pPr>
            <a:endParaRPr lang="ru-RU" sz="22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2200" b="1" i="1" dirty="0" smtClean="0">
                <a:solidFill>
                  <a:schemeClr val="tx2">
                    <a:lumMod val="75000"/>
                  </a:schemeClr>
                </a:solidFill>
              </a:rPr>
              <a:t> Образы и примеры в отношениях со сверстниками ребенок перенимает из семьи, от значимых близких. Как дружить, как выйти из конфликта, -все эти представления складываются у ребенка в семье. Если в семье при ребенке обсуждается  и осуждается поведение взрослых, то у ребенка не формируются авторитеты, ребенок никого не будет уважать.</a:t>
            </a:r>
            <a:endParaRPr lang="ru-RU" sz="22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81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b="1" i="1" dirty="0">
                <a:solidFill>
                  <a:schemeClr val="tx2">
                    <a:lumMod val="75000"/>
                  </a:schemeClr>
                </a:solidFill>
              </a:rPr>
              <a:t>Социальное развитие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                          </a:t>
            </a:r>
            <a:endParaRPr lang="ru-RU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2754" y="764704"/>
            <a:ext cx="8712968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sz="24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sz="24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2200" b="1" i="1" dirty="0" smtClean="0">
                <a:solidFill>
                  <a:schemeClr val="tx2">
                    <a:lumMod val="75000"/>
                  </a:schemeClr>
                </a:solidFill>
              </a:rPr>
              <a:t>Общение </a:t>
            </a:r>
            <a:r>
              <a:rPr lang="ru-RU" sz="2200" b="1" i="1" dirty="0">
                <a:solidFill>
                  <a:schemeClr val="tx2">
                    <a:lumMod val="75000"/>
                  </a:schemeClr>
                </a:solidFill>
              </a:rPr>
              <a:t>со сверстниками </a:t>
            </a:r>
            <a:r>
              <a:rPr lang="ru-RU" sz="2200" i="1" dirty="0">
                <a:solidFill>
                  <a:schemeClr val="tx2">
                    <a:lumMod val="75000"/>
                  </a:schemeClr>
                </a:solidFill>
              </a:rPr>
              <a:t>начинает определять многие стороны личностного развития ребенка. В этом возрасте </a:t>
            </a:r>
            <a:r>
              <a:rPr lang="ru-RU" sz="2200" i="1" dirty="0" smtClean="0">
                <a:solidFill>
                  <a:schemeClr val="tx2">
                    <a:lumMod val="75000"/>
                  </a:schemeClr>
                </a:solidFill>
              </a:rPr>
              <a:t>ребенок </a:t>
            </a:r>
            <a:r>
              <a:rPr lang="ru-RU" sz="2200" b="1" i="1" dirty="0" smtClean="0">
                <a:solidFill>
                  <a:schemeClr val="tx2">
                    <a:lumMod val="75000"/>
                  </a:schemeClr>
                </a:solidFill>
              </a:rPr>
              <a:t>стремится занять </a:t>
            </a:r>
            <a:r>
              <a:rPr lang="ru-RU" sz="2200" i="1" dirty="0" smtClean="0">
                <a:solidFill>
                  <a:schemeClr val="tx2">
                    <a:lumMod val="75000"/>
                  </a:schemeClr>
                </a:solidFill>
              </a:rPr>
              <a:t>определенное статусное </a:t>
            </a:r>
            <a:r>
              <a:rPr lang="ru-RU" sz="2200" b="1" i="1" dirty="0" smtClean="0">
                <a:solidFill>
                  <a:schemeClr val="tx2">
                    <a:lumMod val="75000"/>
                  </a:schemeClr>
                </a:solidFill>
              </a:rPr>
              <a:t>положение в </a:t>
            </a:r>
            <a:r>
              <a:rPr lang="ru-RU" sz="2200" b="1" i="1" dirty="0">
                <a:solidFill>
                  <a:schemeClr val="tx2">
                    <a:lumMod val="75000"/>
                  </a:schemeClr>
                </a:solidFill>
              </a:rPr>
              <a:t>классе</a:t>
            </a:r>
            <a:r>
              <a:rPr lang="ru-RU" sz="2200" i="1" dirty="0">
                <a:solidFill>
                  <a:schemeClr val="tx2">
                    <a:lumMod val="75000"/>
                  </a:schemeClr>
                </a:solidFill>
              </a:rPr>
              <a:t>, формируется достаточно устойчивый статус ученика. </a:t>
            </a:r>
            <a:r>
              <a:rPr lang="ru-RU" sz="2200" i="1" dirty="0" smtClean="0">
                <a:solidFill>
                  <a:schemeClr val="tx2">
                    <a:lumMod val="75000"/>
                  </a:schemeClr>
                </a:solidFill>
              </a:rPr>
              <a:t>Именно </a:t>
            </a:r>
            <a:r>
              <a:rPr lang="ru-RU" sz="2200" i="1" dirty="0">
                <a:solidFill>
                  <a:schemeClr val="tx2">
                    <a:lumMod val="75000"/>
                  </a:schemeClr>
                </a:solidFill>
              </a:rPr>
              <a:t>характер складывающихся взаимоотношений с товарищами, а не только его успехи в учебе и </a:t>
            </a:r>
            <a:r>
              <a:rPr lang="ru-RU" sz="2200" i="1" dirty="0" smtClean="0">
                <a:solidFill>
                  <a:schemeClr val="tx2">
                    <a:lumMod val="75000"/>
                  </a:schemeClr>
                </a:solidFill>
              </a:rPr>
              <a:t>отношения с </a:t>
            </a:r>
            <a:r>
              <a:rPr lang="ru-RU" sz="2200" i="1" dirty="0">
                <a:solidFill>
                  <a:schemeClr val="tx2">
                    <a:lumMod val="75000"/>
                  </a:schemeClr>
                </a:solidFill>
              </a:rPr>
              <a:t>учителями, во </a:t>
            </a:r>
            <a:r>
              <a:rPr lang="ru-RU" sz="2200" i="1" dirty="0" smtClean="0">
                <a:solidFill>
                  <a:schemeClr val="tx2">
                    <a:lumMod val="75000"/>
                  </a:schemeClr>
                </a:solidFill>
              </a:rPr>
              <a:t>многом</a:t>
            </a:r>
          </a:p>
          <a:p>
            <a:r>
              <a:rPr lang="ru-RU" sz="22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200" b="1" i="1" dirty="0">
                <a:solidFill>
                  <a:schemeClr val="tx2">
                    <a:lumMod val="75000"/>
                  </a:schemeClr>
                </a:solidFill>
              </a:rPr>
              <a:t>определяет </a:t>
            </a:r>
            <a:endParaRPr lang="ru-RU" sz="22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2200" b="1" i="1" dirty="0" smtClean="0">
                <a:solidFill>
                  <a:schemeClr val="tx2">
                    <a:lumMod val="75000"/>
                  </a:schemeClr>
                </a:solidFill>
              </a:rPr>
              <a:t>эмоциональное </a:t>
            </a:r>
          </a:p>
          <a:p>
            <a:r>
              <a:rPr lang="ru-RU" sz="2200" b="1" i="1" dirty="0" smtClean="0">
                <a:solidFill>
                  <a:schemeClr val="tx2">
                    <a:lumMod val="75000"/>
                  </a:schemeClr>
                </a:solidFill>
              </a:rPr>
              <a:t>самочувствие </a:t>
            </a:r>
            <a:r>
              <a:rPr lang="ru-RU" sz="2200" b="1" i="1" dirty="0">
                <a:solidFill>
                  <a:schemeClr val="tx2">
                    <a:lumMod val="75000"/>
                  </a:schemeClr>
                </a:solidFill>
              </a:rPr>
              <a:t>ребенка.</a:t>
            </a:r>
            <a:br>
              <a:rPr lang="ru-RU" sz="2200" b="1" i="1" dirty="0">
                <a:solidFill>
                  <a:schemeClr val="tx2">
                    <a:lumMod val="75000"/>
                  </a:schemeClr>
                </a:solidFill>
              </a:rPr>
            </a:br>
            <a:endParaRPr lang="ru-RU" sz="22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99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2060847"/>
            <a:ext cx="784887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i="1" dirty="0">
                <a:solidFill>
                  <a:schemeClr val="tx2">
                    <a:lumMod val="75000"/>
                  </a:schemeClr>
                </a:solidFill>
              </a:rPr>
              <a:t>Ребенок начинает осознавать свою роль в семье, </a:t>
            </a: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</a:rPr>
              <a:t>понимать характер отношений </a:t>
            </a:r>
            <a:r>
              <a:rPr lang="ru-RU" sz="2400" b="1" i="1" dirty="0">
                <a:solidFill>
                  <a:schemeClr val="tx2">
                    <a:lumMod val="75000"/>
                  </a:schemeClr>
                </a:solidFill>
              </a:rPr>
              <a:t>между родителями и </a:t>
            </a: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</a:rPr>
              <a:t>страдает</a:t>
            </a:r>
            <a:r>
              <a:rPr lang="ru-RU" sz="2400" b="1" i="1" dirty="0">
                <a:solidFill>
                  <a:schemeClr val="tx2">
                    <a:lumMod val="75000"/>
                  </a:schemeClr>
                </a:solidFill>
              </a:rPr>
              <a:t>, если они его не удовлетворяют. В семье складывается базовая самооценка ребенка.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002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54868" y="332656"/>
            <a:ext cx="8229600" cy="652934"/>
          </a:xfrm>
        </p:spPr>
        <p:txBody>
          <a:bodyPr>
            <a:normAutofit/>
          </a:bodyPr>
          <a:lstStyle/>
          <a:p>
            <a:r>
              <a:rPr lang="ru-RU" sz="3600" b="1" i="1" dirty="0">
                <a:solidFill>
                  <a:schemeClr val="tx2">
                    <a:lumMod val="75000"/>
                  </a:schemeClr>
                </a:solidFill>
              </a:rPr>
              <a:t>Успешность в социальной жизни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166843"/>
            <a:ext cx="712879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>
                <a:solidFill>
                  <a:schemeClr val="tx2">
                    <a:lumMod val="75000"/>
                  </a:schemeClr>
                </a:solidFill>
              </a:rPr>
              <a:t>Самооценка ребенка складывается из оценок значимых взрослых. Дайте ребенку положительную оценку личности, например: «Ты добрый, ты хороший</a:t>
            </a: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…»</a:t>
            </a:r>
          </a:p>
          <a:p>
            <a:endParaRPr lang="ru-RU" sz="2000" b="1" i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2000" b="1" i="1" dirty="0">
                <a:solidFill>
                  <a:schemeClr val="tx2">
                    <a:lumMod val="75000"/>
                  </a:schemeClr>
                </a:solidFill>
              </a:rPr>
              <a:t>Давайте оценку поведению ребенка, а не личности ребенка, например: « У тебя </a:t>
            </a: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беспорядок на столе, </a:t>
            </a:r>
            <a:r>
              <a:rPr lang="ru-RU" sz="2000" b="1" i="1" dirty="0">
                <a:solidFill>
                  <a:schemeClr val="tx2">
                    <a:lumMod val="75000"/>
                  </a:schemeClr>
                </a:solidFill>
              </a:rPr>
              <a:t>поэтому ты забыл пенал…» вместо: «Какой ты </a:t>
            </a: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несобранный…»</a:t>
            </a:r>
          </a:p>
          <a:p>
            <a:endParaRPr lang="ru-RU" sz="2000" b="1" i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2000" b="1" i="1" dirty="0">
                <a:solidFill>
                  <a:schemeClr val="tx2">
                    <a:lumMod val="75000"/>
                  </a:schemeClr>
                </a:solidFill>
              </a:rPr>
              <a:t>Чтобы ребенок был успешен в отношениях со сверстниками, не критикуйте поступки других детей, не обвиняйте, - не разобравшись в ситуации, не спешите с выводами и оценками. Научите ребенка дружить! </a:t>
            </a:r>
            <a:endParaRPr lang="ru-RU" sz="20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sz="2000" b="1" i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Поддержите </a:t>
            </a:r>
            <a:r>
              <a:rPr lang="ru-RU" sz="2000" b="1" i="1" dirty="0">
                <a:solidFill>
                  <a:schemeClr val="tx2">
                    <a:lumMod val="75000"/>
                  </a:schemeClr>
                </a:solidFill>
              </a:rPr>
              <a:t>его социальную активность! Дайте ребенку понимание, что дружба это умение принимать и отдавать.</a:t>
            </a:r>
          </a:p>
        </p:txBody>
      </p:sp>
    </p:spTree>
    <p:extLst>
      <p:ext uri="{BB962C8B-B14F-4D97-AF65-F5344CB8AC3E}">
        <p14:creationId xmlns:p14="http://schemas.microsoft.com/office/powerpoint/2010/main" val="245617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>
                <a:solidFill>
                  <a:schemeClr val="tx2">
                    <a:lumMod val="75000"/>
                  </a:schemeClr>
                </a:solidFill>
              </a:rPr>
              <a:t>5 основных правил, что бы у ребёнка было желание учиться!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507288" cy="4137323"/>
          </a:xfrm>
        </p:spPr>
        <p:txBody>
          <a:bodyPr>
            <a:normAutofit fontScale="92500" lnSpcReduction="20000"/>
          </a:bodyPr>
          <a:lstStyle/>
          <a:p>
            <a:r>
              <a:rPr lang="ru-RU" b="1" i="1" dirty="0">
                <a:solidFill>
                  <a:schemeClr val="tx2">
                    <a:lumMod val="75000"/>
                  </a:schemeClr>
                </a:solidFill>
              </a:rPr>
              <a:t>1. 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Контроль и поддержка. Заинтересованность родителей в учебе ребенка.</a:t>
            </a:r>
            <a:endParaRPr lang="ru-RU" b="1" i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b="1" i="1" dirty="0">
                <a:solidFill>
                  <a:schemeClr val="tx2">
                    <a:lumMod val="75000"/>
                  </a:schemeClr>
                </a:solidFill>
              </a:rPr>
              <a:t>2. Положительные 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установки. </a:t>
            </a:r>
            <a:endParaRPr lang="ru-RU" b="1" i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b="1" i="1" dirty="0">
                <a:solidFill>
                  <a:schemeClr val="tx2">
                    <a:lumMod val="75000"/>
                  </a:schemeClr>
                </a:solidFill>
              </a:rPr>
              <a:t>3. Любовь 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родителей. (Безусловное принятие, ни с кем и никогда не сравнивать).</a:t>
            </a:r>
            <a:endParaRPr lang="ru-RU" b="1" i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b="1" i="1" dirty="0">
                <a:solidFill>
                  <a:schemeClr val="tx2">
                    <a:lumMod val="75000"/>
                  </a:schemeClr>
                </a:solidFill>
              </a:rPr>
              <a:t>4. Приучение  к 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режиму. (Развивает последовательность и самоконтроль). </a:t>
            </a:r>
            <a:endParaRPr lang="ru-RU" b="1" i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b="1" i="1" dirty="0">
                <a:solidFill>
                  <a:schemeClr val="tx2">
                    <a:lumMod val="75000"/>
                  </a:schemeClr>
                </a:solidFill>
              </a:rPr>
              <a:t>5. Выполнение установленных 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правил.</a:t>
            </a:r>
            <a:endParaRPr lang="ru-RU" b="1" i="1" dirty="0">
              <a:solidFill>
                <a:schemeClr val="tx2">
                  <a:lumMod val="75000"/>
                </a:schemeClr>
              </a:solidFill>
            </a:endParaRPr>
          </a:p>
          <a:p>
            <a:endParaRPr lang="ru-RU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29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66092"/>
      </a:hlink>
      <a:folHlink>
        <a:srgbClr val="24406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257</TotalTime>
  <Words>514</Words>
  <Application>Microsoft Office PowerPoint</Application>
  <PresentationFormat>Экран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Возрастные особенности учащихся 4-го класса</vt:lpstr>
      <vt:lpstr>Каждый родитель желает вырастить своего ребенка здоровым, умным, счастливым и успешным… </vt:lpstr>
      <vt:lpstr>Учебная деятельность.</vt:lpstr>
      <vt:lpstr>Презентация PowerPoint</vt:lpstr>
      <vt:lpstr>Презентация PowerPoint</vt:lpstr>
      <vt:lpstr> Социальное развитие                           </vt:lpstr>
      <vt:lpstr>Презентация PowerPoint</vt:lpstr>
      <vt:lpstr>Успешность в социальной жизни</vt:lpstr>
      <vt:lpstr>5 основных правил, что бы у ребёнка было желание учиться!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Возрастные особенности учащихся 4-го класса</dc:title>
  <dc:creator>User</dc:creator>
  <cp:lastModifiedBy>Пользователь</cp:lastModifiedBy>
  <cp:revision>18</cp:revision>
  <dcterms:created xsi:type="dcterms:W3CDTF">2014-07-06T16:13:40Z</dcterms:created>
  <dcterms:modified xsi:type="dcterms:W3CDTF">2017-09-08T08:44:19Z</dcterms:modified>
</cp:coreProperties>
</file>